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2" r:id="rId5"/>
    <p:sldId id="273" r:id="rId6"/>
    <p:sldId id="276" r:id="rId7"/>
    <p:sldId id="258" r:id="rId8"/>
    <p:sldId id="259" r:id="rId9"/>
    <p:sldId id="262" r:id="rId10"/>
    <p:sldId id="260" r:id="rId11"/>
    <p:sldId id="261" r:id="rId12"/>
    <p:sldId id="263" r:id="rId13"/>
    <p:sldId id="264" r:id="rId14"/>
    <p:sldId id="275" r:id="rId15"/>
    <p:sldId id="274" r:id="rId16"/>
    <p:sldId id="265" r:id="rId17"/>
    <p:sldId id="266" r:id="rId18"/>
    <p:sldId id="287" r:id="rId19"/>
    <p:sldId id="267" r:id="rId20"/>
    <p:sldId id="288" r:id="rId21"/>
    <p:sldId id="268" r:id="rId22"/>
    <p:sldId id="269" r:id="rId23"/>
    <p:sldId id="296" r:id="rId24"/>
    <p:sldId id="295" r:id="rId25"/>
    <p:sldId id="291" r:id="rId26"/>
    <p:sldId id="299" r:id="rId27"/>
    <p:sldId id="270" r:id="rId28"/>
    <p:sldId id="290" r:id="rId29"/>
    <p:sldId id="293" r:id="rId30"/>
    <p:sldId id="294" r:id="rId31"/>
    <p:sldId id="271" r:id="rId32"/>
    <p:sldId id="277" r:id="rId33"/>
    <p:sldId id="298" r:id="rId34"/>
    <p:sldId id="292" r:id="rId35"/>
    <p:sldId id="297" r:id="rId36"/>
    <p:sldId id="279" r:id="rId37"/>
    <p:sldId id="280" r:id="rId38"/>
    <p:sldId id="281" r:id="rId39"/>
    <p:sldId id="283" r:id="rId40"/>
    <p:sldId id="282" r:id="rId41"/>
    <p:sldId id="284" r:id="rId42"/>
    <p:sldId id="285" r:id="rId43"/>
    <p:sldId id="28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4968-0F71-4308-989D-3451EDDFFC60}" type="datetimeFigureOut">
              <a:rPr lang="en-IN" smtClean="0"/>
              <a:pPr/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8D26-193A-4CEB-9557-511F704DC70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4968-0F71-4308-989D-3451EDDFFC60}" type="datetimeFigureOut">
              <a:rPr lang="en-IN" smtClean="0"/>
              <a:pPr/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8D26-193A-4CEB-9557-511F704DC70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4968-0F71-4308-989D-3451EDDFFC60}" type="datetimeFigureOut">
              <a:rPr lang="en-IN" smtClean="0"/>
              <a:pPr/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8D26-193A-4CEB-9557-511F704DC70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4968-0F71-4308-989D-3451EDDFFC60}" type="datetimeFigureOut">
              <a:rPr lang="en-IN" smtClean="0"/>
              <a:pPr/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8D26-193A-4CEB-9557-511F704DC70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4968-0F71-4308-989D-3451EDDFFC60}" type="datetimeFigureOut">
              <a:rPr lang="en-IN" smtClean="0"/>
              <a:pPr/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8D26-193A-4CEB-9557-511F704DC70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4968-0F71-4308-989D-3451EDDFFC60}" type="datetimeFigureOut">
              <a:rPr lang="en-IN" smtClean="0"/>
              <a:pPr/>
              <a:t>19-04-2020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8D26-193A-4CEB-9557-511F704DC70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4968-0F71-4308-989D-3451EDDFFC60}" type="datetimeFigureOut">
              <a:rPr lang="en-IN" smtClean="0"/>
              <a:pPr/>
              <a:t>19-04-2020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8D26-193A-4CEB-9557-511F704DC70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4968-0F71-4308-989D-3451EDDFFC60}" type="datetimeFigureOut">
              <a:rPr lang="en-IN" smtClean="0"/>
              <a:pPr/>
              <a:t>19-04-2020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8D26-193A-4CEB-9557-511F704DC70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4968-0F71-4308-989D-3451EDDFFC60}" type="datetimeFigureOut">
              <a:rPr lang="en-IN" smtClean="0"/>
              <a:pPr/>
              <a:t>19-04-2020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8D26-193A-4CEB-9557-511F704DC70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4968-0F71-4308-989D-3451EDDFFC60}" type="datetimeFigureOut">
              <a:rPr lang="en-IN" smtClean="0"/>
              <a:pPr/>
              <a:t>19-04-2020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8D26-193A-4CEB-9557-511F704DC70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4968-0F71-4308-989D-3451EDDFFC60}" type="datetimeFigureOut">
              <a:rPr lang="en-IN" smtClean="0"/>
              <a:pPr/>
              <a:t>19-04-2020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8D26-193A-4CEB-9557-511F704DC70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A4968-0F71-4308-989D-3451EDDFFC60}" type="datetimeFigureOut">
              <a:rPr lang="en-IN" smtClean="0"/>
              <a:pPr/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8D26-193A-4CEB-9557-511F704DC70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Female Reproductive System</a:t>
            </a:r>
            <a:endParaRPr lang="en-IN" sz="48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 Mons pubis&#10; Labia majora&#10; Labia minora&#10; Clitoris&#10; Vestibule&#10;Urethral opening&#10;Vaginal orifice and&#10;Hymen&#10;Bartholin'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052736"/>
            <a:ext cx="3347864" cy="4581128"/>
          </a:xfrm>
          <a:prstGeom prst="rect">
            <a:avLst/>
          </a:prstGeom>
          <a:noFill/>
        </p:spPr>
      </p:pic>
      <p:pic>
        <p:nvPicPr>
          <p:cNvPr id="8198" name="Picture 6" descr="Female External Genitalia &#10;21 &#10;Perineum &#10;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961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 The labia minora are smaller folds (forchette) of&#10;skin that lie inside the labia majora.&#10; Contains no hair follicles o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572000" cy="4562476"/>
          </a:xfrm>
          <a:prstGeom prst="rect">
            <a:avLst/>
          </a:prstGeom>
          <a:noFill/>
        </p:spPr>
      </p:pic>
      <p:pic>
        <p:nvPicPr>
          <p:cNvPr id="10244" name="Picture 4" descr=" It is small cylindrical erectile body&#10; Measuring about 1.5 to 2cm&#10; Situated in the most anterior part of the vulva&#10; T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4860032" cy="3789040"/>
          </a:xfrm>
          <a:prstGeom prst="rect">
            <a:avLst/>
          </a:prstGeom>
          <a:noFill/>
        </p:spPr>
      </p:pic>
      <p:pic>
        <p:nvPicPr>
          <p:cNvPr id="10246" name="Picture 6" descr=" The vestibule is formed by the labia&#10;minora.&#10; It encloses&#10;Urethral opening,&#10;Vaginal orifice and hymen,&#10;Ducts from th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356992"/>
            <a:ext cx="4788024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 Situated in midline just infront of the&#10;vaginal orifice&#10; About 1-1.5 cm below the pubic arch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4562476"/>
          </a:xfrm>
          <a:prstGeom prst="rect">
            <a:avLst/>
          </a:prstGeom>
          <a:noFill/>
        </p:spPr>
      </p:pic>
      <p:pic>
        <p:nvPicPr>
          <p:cNvPr id="11268" name="Picture 4" descr=" Lies in the posterior end of the vestibule&#10; It completely enclosed by a septum of&#10;mucous membrane called hymen&#10; Hymen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4562476"/>
          </a:xfrm>
          <a:prstGeom prst="rect">
            <a:avLst/>
          </a:prstGeom>
          <a:noFill/>
        </p:spPr>
      </p:pic>
      <p:pic>
        <p:nvPicPr>
          <p:cNvPr id="11270" name="Picture 6" descr="Bartholin's glands:&#10; There are two bartholin’s glands&#10; One on each side&#10; Each gland has a duct which measures about 2&#10;c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3096"/>
            <a:ext cx="4427984" cy="2564904"/>
          </a:xfrm>
          <a:prstGeom prst="rect">
            <a:avLst/>
          </a:prstGeom>
          <a:noFill/>
        </p:spPr>
      </p:pic>
      <p:pic>
        <p:nvPicPr>
          <p:cNvPr id="11272" name="Picture 8" descr="Skene’s gland&#10; The largest paraurethral gland.&#10;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01008"/>
            <a:ext cx="4572000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Bilateral somatic nerve&#10;Posteroinferior part&#10; Pudental branch from&#10;posterior cutaneoys&#10;nerve&#10;Anterosuperior part&#10; Cutan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499992" cy="2492896"/>
          </a:xfrm>
          <a:prstGeom prst="rect">
            <a:avLst/>
          </a:prstGeom>
          <a:noFill/>
        </p:spPr>
      </p:pic>
      <p:pic>
        <p:nvPicPr>
          <p:cNvPr id="21506" name="Picture 2" descr=" Arteries – Branch of internal pudendal&#10;artery&#10;– Branch of femoral artery&#10; Veins – Internal pudendal vein&#10;– Vesicle or v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76950" cy="4077072"/>
          </a:xfrm>
          <a:prstGeom prst="rect">
            <a:avLst/>
          </a:prstGeom>
          <a:noFill/>
        </p:spPr>
      </p:pic>
      <p:pic>
        <p:nvPicPr>
          <p:cNvPr id="21510" name="Picture 6" descr=" Superficial inguinal nodes&#10; Intermediate groups of inguinal lymph&#10;nodes&#10; External and internal iliac lymph nodes&#10;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3354" y="0"/>
            <a:ext cx="3340646" cy="4941168"/>
          </a:xfrm>
          <a:prstGeom prst="rect">
            <a:avLst/>
          </a:prstGeom>
          <a:noFill/>
        </p:spPr>
      </p:pic>
      <p:pic>
        <p:nvPicPr>
          <p:cNvPr id="21512" name="Picture 8" descr="• Vagina = “birth canal”&#10;• A tube like, muscular but elastic organ&#10;• About 4 to 5 inches long in an adult woman.&#10;• PH- 4 a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37112"/>
            <a:ext cx="6076950" cy="2420888"/>
          </a:xfrm>
          <a:prstGeom prst="rect">
            <a:avLst/>
          </a:prstGeom>
          <a:noFill/>
        </p:spPr>
      </p:pic>
      <p:pic>
        <p:nvPicPr>
          <p:cNvPr id="21514" name="Picture 10" descr=" Posterior wall of vagina is 10 c m long&#10; Anterior wall is only 7.5 cm length&#10; The upper end of the vagina is known as&#10;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437112"/>
            <a:ext cx="3275856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* The Bartholin's glands are located on each side of the &#10;vaginal opening. &#10;* They secrete fluid that &#10;helps lubricate th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18 &#10;Endocervical canal &#10;Fornix 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ormed at the top of vagina due to projection of&#10;the uterine cervix&#10;Four fornics are there&#10;One anterior – front of cervix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52120" cy="4149080"/>
          </a:xfrm>
          <a:prstGeom prst="rect">
            <a:avLst/>
          </a:prstGeom>
          <a:noFill/>
        </p:spPr>
      </p:pic>
      <p:pic>
        <p:nvPicPr>
          <p:cNvPr id="22532" name="Picture 4" descr=" Anterior to the vagina – lie the bladder and the&#10;urethra which are closely connected to the&#10;anterior vaginal wall&#10; Post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0"/>
            <a:ext cx="3563888" cy="4077072"/>
          </a:xfrm>
          <a:prstGeom prst="rect">
            <a:avLst/>
          </a:prstGeom>
          <a:noFill/>
        </p:spPr>
      </p:pic>
      <p:pic>
        <p:nvPicPr>
          <p:cNvPr id="22534" name="Picture 6" descr=" Arteries – cervico vaginal branch of&#10;uterine artery&#10;– vaginal artery-anterior&#10;division of internal iliac&#10;- Internal pude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5652120" cy="3212976"/>
          </a:xfrm>
          <a:prstGeom prst="rect">
            <a:avLst/>
          </a:prstGeom>
          <a:noFill/>
        </p:spPr>
      </p:pic>
      <p:pic>
        <p:nvPicPr>
          <p:cNvPr id="22536" name="Picture 8" descr=" Internal iliac group&#10; Superficial inguinal group&#10;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645024"/>
            <a:ext cx="3707904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 Sympathetic and parasympathetic from&#10;the pelvic plexus&#10; Lower part is supplied by the pudendal&#10;nerve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76950" cy="4562476"/>
          </a:xfrm>
          <a:prstGeom prst="rect">
            <a:avLst/>
          </a:prstGeom>
          <a:noFill/>
        </p:spPr>
      </p:pic>
      <p:pic>
        <p:nvPicPr>
          <p:cNvPr id="23556" name="Picture 4" descr=" Girls are born with over&#10;a million egg cells, but&#10;only about 400 are&#10;released during a&#10;lifetime of menstrual&#10;cycles.&#10; N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0"/>
            <a:ext cx="3419872" cy="4562476"/>
          </a:xfrm>
          <a:prstGeom prst="rect">
            <a:avLst/>
          </a:prstGeom>
          <a:noFill/>
        </p:spPr>
      </p:pic>
      <p:pic>
        <p:nvPicPr>
          <p:cNvPr id="23558" name="Picture 6" descr=" The cervix is the lower part of the uterus,&#10;which protrudes into the upper part of the&#10;vagina. It can be seen during a p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088"/>
            <a:ext cx="6076950" cy="2636912"/>
          </a:xfrm>
          <a:prstGeom prst="rect">
            <a:avLst/>
          </a:prstGeom>
          <a:noFill/>
        </p:spPr>
      </p:pic>
      <p:pic>
        <p:nvPicPr>
          <p:cNvPr id="23560" name="Picture 8" descr=" The uterus is a thick-walled, muscular,&#10;pear-shaped organ&#10; Located in the middle of the pelvis,&#10;behind the bladder, and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221088"/>
            <a:ext cx="2771800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vagina has a stratified squamous epithelium, beneath which is a vascular lamina propria without any glands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 Anterior – the uterovesical pouch and the&#10;bladder&#10; Posterior – the rectouterine pouch of the&#10;douglas&#10; Laterally – th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95524"/>
            <a:ext cx="4499992" cy="4562476"/>
          </a:xfrm>
          <a:prstGeom prst="rect">
            <a:avLst/>
          </a:prstGeom>
          <a:noFill/>
        </p:spPr>
      </p:pic>
      <p:pic>
        <p:nvPicPr>
          <p:cNvPr id="24578" name="Picture 2" descr=" The main function of the uterus is to sustain a&#10;developing fetus.&#10; It prepare for this possibility for each month&#10; At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7944" cy="2348880"/>
          </a:xfrm>
          <a:prstGeom prst="rect">
            <a:avLst/>
          </a:prstGeom>
          <a:noFill/>
        </p:spPr>
      </p:pic>
      <p:pic>
        <p:nvPicPr>
          <p:cNvPr id="24582" name="Picture 6" descr=" Measures 8 cm long, 5 cm wide ,1.25 cm thick&#10; Weight 50 gms&#10; Parts&#10; The body of corpus&#10; The fundus&#10; The cornua&#10; Th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0"/>
            <a:ext cx="5148064" cy="4562476"/>
          </a:xfrm>
          <a:prstGeom prst="rect">
            <a:avLst/>
          </a:prstGeom>
          <a:noFill/>
        </p:spPr>
      </p:pic>
      <p:pic>
        <p:nvPicPr>
          <p:cNvPr id="24584" name="Picture 8" descr=" Endometrum&#10; Myometrium&#10; Perimetrium&#10;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933056"/>
            <a:ext cx="5004048" cy="292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 OOGENESIS- The development of the egg&#10;ovum in the ovary.&#10; OOGONIA: during fetal growth the oogonia&#10;(2n) divide to form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Normal cervix is seen at high power, with non-keratinizing squamous epithelium. The basal cells are seen at the right, and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 ENDOMETRIUM: inner lining of&#10;uterus, nourishes developing embryo,&#10;built up each month for pregnancy, if not,&#10;shed during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4562476"/>
          </a:xfrm>
          <a:prstGeom prst="rect">
            <a:avLst/>
          </a:prstGeom>
          <a:noFill/>
        </p:spPr>
      </p:pic>
      <p:pic>
        <p:nvPicPr>
          <p:cNvPr id="25604" name="Picture 4" descr="PERIMETRIUM&#10; The perimetrium is a serous membrane&#10;that lines the outside of the uterus.&#10;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4562476"/>
          </a:xfrm>
          <a:prstGeom prst="rect">
            <a:avLst/>
          </a:prstGeom>
          <a:noFill/>
        </p:spPr>
      </p:pic>
      <p:pic>
        <p:nvPicPr>
          <p:cNvPr id="25606" name="Picture 6" descr=" Arteries –uterine artery- branch of&#10;internal iliac artery&#10; Veins – Internal iliac vein&#10;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6952"/>
            <a:ext cx="4932040" cy="3861048"/>
          </a:xfrm>
          <a:prstGeom prst="rect">
            <a:avLst/>
          </a:prstGeom>
          <a:noFill/>
        </p:spPr>
      </p:pic>
      <p:pic>
        <p:nvPicPr>
          <p:cNvPr id="25608" name="Picture 8" descr="Deep and Superficial lymph&#10;vessels&#10;NERVE SUPPLY&#10;Parasympathetic and sympathetic&#10;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861048"/>
            <a:ext cx="4032448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 The two fallopian tubes, which are about 4 to 5&#10;inches (about 10 to 13 centimeters) long, extend&#10;from the upper edges of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5652120" cy="3068960"/>
          </a:xfrm>
          <a:prstGeom prst="rect">
            <a:avLst/>
          </a:prstGeom>
          <a:noFill/>
        </p:spPr>
      </p:pic>
      <p:pic>
        <p:nvPicPr>
          <p:cNvPr id="26626" name="Picture 2" descr=" connect to each ovary, egg will enter&#10;through an opening called a FIMBRIA,&#10;cilia sweep the egg down towards the&#10;uterus&#10;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36096" cy="4562476"/>
          </a:xfrm>
          <a:prstGeom prst="rect">
            <a:avLst/>
          </a:prstGeom>
          <a:noFill/>
        </p:spPr>
      </p:pic>
      <p:pic>
        <p:nvPicPr>
          <p:cNvPr id="26630" name="Picture 6" descr=" Anterior, Posteriorand Superior – the&#10;peritoneal cavity and intestine&#10; Laterally – the sidewall of pelvis&#10; Inferior –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0"/>
            <a:ext cx="3635896" cy="4562476"/>
          </a:xfrm>
          <a:prstGeom prst="rect">
            <a:avLst/>
          </a:prstGeom>
          <a:noFill/>
        </p:spPr>
      </p:pic>
      <p:pic>
        <p:nvPicPr>
          <p:cNvPr id="26632" name="Picture 8" descr=" The intestinal portion&#10; The isthumus&#10; The ampulla&#10; The infundibulum&#10; The intra mural part&#10;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852936"/>
            <a:ext cx="3707904" cy="400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uterus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uterus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At low power the uterus has a superficial columnar layer of cells, seen here overlying a stratum basalis layer with devel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hases of the Endometrium [stages of&#10;the menstrual cycle]&#10;Proliferative phase: from end of menstruation to 14&#10;days of me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37112"/>
          </a:xfrm>
          <a:prstGeom prst="rect">
            <a:avLst/>
          </a:prstGeom>
          <a:noFill/>
        </p:spPr>
      </p:pic>
      <p:pic>
        <p:nvPicPr>
          <p:cNvPr id="57348" name="Picture 4" descr="Secretory phase (or luteal): Second 14 days of&#10;menstrual cycle under progesterone effect. Glands are&#10;tortuous [serrated,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5652120" cy="3429000"/>
          </a:xfrm>
          <a:prstGeom prst="rect">
            <a:avLst/>
          </a:prstGeom>
          <a:noFill/>
        </p:spPr>
      </p:pic>
      <p:pic>
        <p:nvPicPr>
          <p:cNvPr id="57350" name="Picture 6" descr="The menstrual phase: First 4-5 days of the cycle.&#10;Ischemia [due to↓ER,PR] leads to shedding of stratum&#10;functionalis.&#10;21&#10;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429000"/>
            <a:ext cx="349188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 The ovaries are usually pearl-colored, oblong, and&#10;about the size of a walnut.&#10; They are attached to the uterus by lig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0"/>
            <a:ext cx="3779912" cy="4149080"/>
          </a:xfrm>
          <a:prstGeom prst="rect">
            <a:avLst/>
          </a:prstGeom>
          <a:noFill/>
        </p:spPr>
      </p:pic>
      <p:pic>
        <p:nvPicPr>
          <p:cNvPr id="27652" name="Picture 4" descr=" Anterior to the ovaries are the broad&#10;ligaments&#10; Posterior to the ovaries are the intestine&#10; Laterally to the ovaries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08104" cy="4149080"/>
          </a:xfrm>
          <a:prstGeom prst="rect">
            <a:avLst/>
          </a:prstGeom>
          <a:noFill/>
        </p:spPr>
      </p:pic>
      <p:pic>
        <p:nvPicPr>
          <p:cNvPr id="27654" name="Picture 6" descr=" Medulla&#10; Cortex&#10;MEDULLA&#10;-supporting frame work&#10;Made of fibrous tissue&#10;- Has ovarian blood vessels&#10;- Lymphatics and nerv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4572000" cy="2996952"/>
          </a:xfrm>
          <a:prstGeom prst="rect">
            <a:avLst/>
          </a:prstGeom>
          <a:noFill/>
        </p:spPr>
      </p:pic>
      <p:pic>
        <p:nvPicPr>
          <p:cNvPr id="27656" name="Picture 8" descr="CORTEX&#10; Functioning part of the ovum&#10; Contains ovarian follicals in different&#10;stage&#10;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861048"/>
            <a:ext cx="2880320" cy="2996952"/>
          </a:xfrm>
          <a:prstGeom prst="rect">
            <a:avLst/>
          </a:prstGeom>
          <a:noFill/>
        </p:spPr>
      </p:pic>
      <p:pic>
        <p:nvPicPr>
          <p:cNvPr id="27658" name="Picture 10" descr=" Artery –ovarian and abdominal aorta&#10; Venous – ovarian vein&#10;LYMPHATIC&#10;Along the ovarian vessels to para-aortic nodes&#10;NER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861048"/>
            <a:ext cx="2555776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Normal adult fallopian tube has ciliated columnar cells lining 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allopian Tube Histology&#10;16&#10;Cilia and tubal fluid move&#10;ovum/zygote toward the&#10;uterus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he female reproductive system consists of: two ovaries, two&#10;oviducts (uterine= Fallopian tubes), the uterus including bod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allopian tube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 If the ovum is not fertilized&#10;– it doesn’t attach to the&#10;uterine lining/endometrium&#10; Muscles of the uterus&#10;contract  l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0"/>
            <a:ext cx="3995936" cy="2492896"/>
          </a:xfrm>
          <a:prstGeom prst="rect">
            <a:avLst/>
          </a:prstGeom>
          <a:noFill/>
        </p:spPr>
      </p:pic>
      <p:pic>
        <p:nvPicPr>
          <p:cNvPr id="29700" name="Picture 4" descr=" Process of releasing one mature ovum each&#10;month into that ovary’s fallopian tube&#10; 2-300,000 immature ova in ovaries at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24128" cy="4562476"/>
          </a:xfrm>
          <a:prstGeom prst="rect">
            <a:avLst/>
          </a:prstGeom>
          <a:noFill/>
        </p:spPr>
      </p:pic>
      <p:pic>
        <p:nvPicPr>
          <p:cNvPr id="29702" name="Picture 6" descr=" Each month, uterus prepares for&#10;possible pregnancy&#10; Hormones cause thickening of&#10;endometrium&#10; If ovum is fertilized, i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5652120" cy="2852936"/>
          </a:xfrm>
          <a:prstGeom prst="rect">
            <a:avLst/>
          </a:prstGeom>
          <a:noFill/>
        </p:spPr>
      </p:pic>
      <p:pic>
        <p:nvPicPr>
          <p:cNvPr id="29704" name="Picture 8" descr="• Process of shedding the lining of&#10;the uterus&#10;• Usually lasts 4-7 days (may be&#10;shorter or longer depending on the&#10;female’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348880"/>
            <a:ext cx="3419872" cy="2906292"/>
          </a:xfrm>
          <a:prstGeom prst="rect">
            <a:avLst/>
          </a:prstGeom>
          <a:noFill/>
        </p:spPr>
      </p:pic>
      <p:pic>
        <p:nvPicPr>
          <p:cNvPr id="29706" name="Picture 10" descr="• Rest of flow is other tissue that makes up&#10;the endometrium&#10;–Blood and tissue are not needed, person&#10;should not be weak o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869160"/>
            <a:ext cx="3491880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The mammary glands are sweat glands&#10;specialized for the production of milk.&#10;The milk-producing secretory cells form&#10;wall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3707904" cy="4562476"/>
          </a:xfrm>
          <a:prstGeom prst="rect">
            <a:avLst/>
          </a:prstGeom>
          <a:noFill/>
        </p:spPr>
      </p:pic>
      <p:pic>
        <p:nvPicPr>
          <p:cNvPr id="34820" name="Picture 4" descr="The ovary&#10;6&#10;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0648"/>
            <a:ext cx="579613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ovary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Normal adult ovary at low magnification reveals a dense ovarian cortex with abundant stroma and few follicles. A developi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ovary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• Ovaries are covered by:&#10;1-Simple cuboidal germinal epithelium [misnomer, its&#10;mesothelial derived],&#10;2- tunica albuginea.&#10;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• consists of:&#10;1. Oocyte=ovum=egg: in the center.&#10;2. Follicle cells: surround the oocyt and include: Granulosa&#10;cells and 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tages of Folliclar Development=&#10;Folliculogenesis&#10;1. Primordial follicles: Present in&#10;ovary from birth till puberty&#10;[abou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3. Secondary follicle: oocyte&#10;surrounded by the zona&#10;pellucida, multiple layers&#10;of granulosa cells&#10;[cumulus oophorus]+&#10;th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 The female reproductive system is designed to&#10;carry out several functions.&#10; 4 is the normal pH of the vagina.&#10; 40 week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4. Graafian follicle : Bulges from the surface of the ovary.&#10;Shows the theca externa, theca interna, basal&#10;lamina, granul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5. Corpus luteum : ruptured follicle after ovulation, it&#10;produces progesterone for 2 weeks [Corpus luteum of&#10;menstruation]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13&#10;Corpus albicans&#10;Corpus luteum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7. Atretic follicle:&#10;WHAT? An ovarian follicle that has undergone&#10;degeneration or involution.&#10;WHEN? Follicles at any stag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emale: Lateral View &#10;16 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he Female Reproductive System&#10;4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xternal&#10;genitalia&#10;Internal&#10;genitalia&#10;Accessory&#10;reproductive&#10;organs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 To enable sperm to enter the body&#10; Protect the internal genital organs&#10;from infectious organisms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 Has two folds of adipose tissue that border each&#10;side of the vagina.&#10; The labia majora enclose and protect the other&#10;ex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</Words>
  <Application>Microsoft Office PowerPoint</Application>
  <PresentationFormat>On-screen Show (4:3)</PresentationFormat>
  <Paragraphs>1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Female Reproductive System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Female Reproductive System</dc:title>
  <dc:creator>admin</dc:creator>
  <cp:lastModifiedBy>admin</cp:lastModifiedBy>
  <cp:revision>14</cp:revision>
  <dcterms:created xsi:type="dcterms:W3CDTF">2020-04-18T22:17:37Z</dcterms:created>
  <dcterms:modified xsi:type="dcterms:W3CDTF">2020-04-19T16:50:45Z</dcterms:modified>
</cp:coreProperties>
</file>